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ER" initials="A" lastIdx="2" clrIdx="0">
    <p:extLst>
      <p:ext uri="{19B8F6BF-5375-455C-9EA6-DF929625EA0E}">
        <p15:presenceInfo xmlns:p15="http://schemas.microsoft.com/office/powerpoint/2012/main" userId="AC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esktop\Unified%20Mentor%20Projects%20Data%20Set\Coffee%20Sale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esktop\Unified%20Mentor%20Projects%20Data%20Set\Coffee%20Sale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esktop\Unified%20Mentor%20Projects%20Data%20Set\Coffee%20Sale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CER\Desktop\Unified%20Mentor%20Projects%20Data%20Set\Coffee%20Sales\Book1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esktop\Unified%20Mentor%20Projects%20Data%20Set\Coffee%20Sales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Table!PivotTable2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Quantity</a:t>
            </a:r>
            <a:r>
              <a:rPr lang="en-US" sz="1600" b="1" baseline="0">
                <a:solidFill>
                  <a:sysClr val="windowText" lastClr="000000"/>
                </a:solidFill>
              </a:rPr>
              <a:t> Ordered Based On Hours</a:t>
            </a:r>
            <a:endParaRPr lang="en-US" sz="16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solidFill>
            <a:schemeClr val="bg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7433759277723981E-2"/>
              <c:y val="-7.2551087901700576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4.1298463052864718E-3"/>
              <c:y val="1.7752720347880387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818729436827989E-2"/>
              <c:y val="7.782580319430590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7870785693555661E-2"/>
              <c:y val="7.262598239900476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245E-2"/>
              <c:y val="7.763208827144288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720597054563538E-2"/>
              <c:y val="9.292183217957136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5177744468556345E-2"/>
              <c:y val="6.276870299994001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8837557887201057E-2"/>
              <c:y val="6.792994565461343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5.979638716028142E-3"/>
              <c:y val="7.6240845279107652E-3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0258772313632927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1259993488120555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747510854541955E-2"/>
              <c:y val="-8.256329964657685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878066118243245E-2"/>
              <c:y val="-8.8247199411142452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5.1389617578223981E-2"/>
              <c:y val="-6.302293183846775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879768545013274E-2"/>
              <c:y val="-7.311263886753768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712818140551604E-2"/>
              <c:y val="-7.3112638867537633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5.979638716028142E-3"/>
              <c:y val="7.6240845279107652E-3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878066118243245E-2"/>
              <c:y val="-8.8247199411142452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4.1298463052864718E-3"/>
              <c:y val="1.7752720347880387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5.1389617578223981E-2"/>
              <c:y val="-6.302293183846775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7433759277723981E-2"/>
              <c:y val="-7.2551087901700576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818729436827989E-2"/>
              <c:y val="7.782580319430590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879768545013274E-2"/>
              <c:y val="-7.311263886753768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7870785693555661E-2"/>
              <c:y val="7.262598239900476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0258772313632927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245E-2"/>
              <c:y val="7.763208827144288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1259993488120555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720597054563538E-2"/>
              <c:y val="9.292183217957136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747510854541955E-2"/>
              <c:y val="-8.256329964657685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5177744468556345E-2"/>
              <c:y val="6.276870299994001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712818140551604E-2"/>
              <c:y val="-7.3112638867537633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8837557887201057E-2"/>
              <c:y val="6.792994565461343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5.979638716028142E-3"/>
              <c:y val="7.6240845279107652E-3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878066118243245E-2"/>
              <c:y val="-8.8247199411142452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4.1298463052864718E-3"/>
              <c:y val="1.7752720347880387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5.1389617578223981E-2"/>
              <c:y val="-6.302293183846775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7433759277723981E-2"/>
              <c:y val="-7.2551087901700576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818729436827989E-2"/>
              <c:y val="7.782580319430590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879768545013274E-2"/>
              <c:y val="-7.311263886753768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7870785693555661E-2"/>
              <c:y val="7.262598239900476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0258772313632927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245E-2"/>
              <c:y val="7.763208827144288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4221475757950183E-2"/>
              <c:y val="-0.11259993488120555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9720597054563538E-2"/>
              <c:y val="9.292183217957136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2.8747510854541955E-2"/>
              <c:y val="-8.2563299646576854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5177744468556345E-2"/>
              <c:y val="6.2768702999940015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712818140551604E-2"/>
              <c:y val="-7.3112638867537633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8837557887201057E-2"/>
              <c:y val="6.7929945654613438E-2"/>
            </c:manualLayout>
          </c:layout>
          <c:numFmt formatCode="0" sourceLinked="0"/>
          <c:spPr>
            <a:noFill/>
            <a:ln>
              <a:noFill/>
            </a:ln>
            <a:effectLst>
              <a:softEdge rad="12700"/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Table'!$B$13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6DC-4C8E-BD28-8C48B9CDDD9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6DC-4C8E-BD28-8C48B9CDDD9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B6DC-4C8E-BD28-8C48B9CDDD9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6DC-4C8E-BD28-8C48B9CDDD9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B6DC-4C8E-BD28-8C48B9CDDD9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B6DC-4C8E-BD28-8C48B9CDDD97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6DC-4C8E-BD28-8C48B9CDDD97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6DC-4C8E-BD28-8C48B9CDDD97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6DC-4C8E-BD28-8C48B9CDDD9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B6DC-4C8E-BD28-8C48B9CDDD97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B6DC-4C8E-BD28-8C48B9CDDD97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B6DC-4C8E-BD28-8C48B9CDDD97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B6DC-4C8E-BD28-8C48B9CDDD97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B6DC-4C8E-BD28-8C48B9CDDD97}"/>
              </c:ext>
            </c:extLst>
          </c:dPt>
          <c:dPt>
            <c:idx val="14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B6DC-4C8E-BD28-8C48B9CDDD97}"/>
              </c:ext>
            </c:extLst>
          </c:dPt>
          <c:dPt>
            <c:idx val="15"/>
            <c:marker>
              <c:symbol val="circle"/>
              <c:size val="5"/>
              <c:spPr>
                <a:solidFill>
                  <a:schemeClr val="accent2">
                    <a:lumMod val="50000"/>
                  </a:schemeClr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B6DC-4C8E-BD28-8C48B9CDDD97}"/>
              </c:ext>
            </c:extLst>
          </c:dPt>
          <c:dLbls>
            <c:dLbl>
              <c:idx val="0"/>
              <c:layout>
                <c:manualLayout>
                  <c:x val="5.979638716028142E-3"/>
                  <c:y val="7.624084527910765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DC-4C8E-BD28-8C48B9CDDD97}"/>
                </c:ext>
              </c:extLst>
            </c:dLbl>
            <c:dLbl>
              <c:idx val="1"/>
              <c:layout>
                <c:manualLayout>
                  <c:x val="-3.9878066118243245E-2"/>
                  <c:y val="-8.82471994111424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DC-4C8E-BD28-8C48B9CDDD97}"/>
                </c:ext>
              </c:extLst>
            </c:dLbl>
            <c:dLbl>
              <c:idx val="2"/>
              <c:layout>
                <c:manualLayout>
                  <c:x val="4.1298463052864718E-3"/>
                  <c:y val="1.77527203478803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6DC-4C8E-BD28-8C48B9CDDD97}"/>
                </c:ext>
              </c:extLst>
            </c:dLbl>
            <c:dLbl>
              <c:idx val="3"/>
              <c:layout>
                <c:manualLayout>
                  <c:x val="-5.1389617578223981E-2"/>
                  <c:y val="-6.30229318384677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DC-4C8E-BD28-8C48B9CDDD97}"/>
                </c:ext>
              </c:extLst>
            </c:dLbl>
            <c:dLbl>
              <c:idx val="4"/>
              <c:layout>
                <c:manualLayout>
                  <c:x val="-2.7433759277723981E-2"/>
                  <c:y val="-7.255108790170057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6DC-4C8E-BD28-8C48B9CDDD97}"/>
                </c:ext>
              </c:extLst>
            </c:dLbl>
            <c:dLbl>
              <c:idx val="5"/>
              <c:layout>
                <c:manualLayout>
                  <c:x val="-4.8818729436827989E-2"/>
                  <c:y val="7.78258031943059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DC-4C8E-BD28-8C48B9CDDD97}"/>
                </c:ext>
              </c:extLst>
            </c:dLbl>
            <c:dLbl>
              <c:idx val="6"/>
              <c:layout>
                <c:manualLayout>
                  <c:x val="-2.8879768545013274E-2"/>
                  <c:y val="-7.31126388675376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6DC-4C8E-BD28-8C48B9CDDD97}"/>
                </c:ext>
              </c:extLst>
            </c:dLbl>
            <c:dLbl>
              <c:idx val="7"/>
              <c:layout>
                <c:manualLayout>
                  <c:x val="-3.7870785693555661E-2"/>
                  <c:y val="7.26259823990047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DC-4C8E-BD28-8C48B9CDDD97}"/>
                </c:ext>
              </c:extLst>
            </c:dLbl>
            <c:dLbl>
              <c:idx val="8"/>
              <c:layout>
                <c:manualLayout>
                  <c:x val="-3.4221475757950183E-2"/>
                  <c:y val="-0.102587723136329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6DC-4C8E-BD28-8C48B9CDDD97}"/>
                </c:ext>
              </c:extLst>
            </c:dLbl>
            <c:dLbl>
              <c:idx val="9"/>
              <c:layout>
                <c:manualLayout>
                  <c:x val="-3.4221475757950245E-2"/>
                  <c:y val="7.7632088271442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6DC-4C8E-BD28-8C48B9CDDD97}"/>
                </c:ext>
              </c:extLst>
            </c:dLbl>
            <c:dLbl>
              <c:idx val="10"/>
              <c:layout>
                <c:manualLayout>
                  <c:x val="-3.4221475757950183E-2"/>
                  <c:y val="-0.1125999348812055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6DC-4C8E-BD28-8C48B9CDDD97}"/>
                </c:ext>
              </c:extLst>
            </c:dLbl>
            <c:dLbl>
              <c:idx val="11"/>
              <c:layout>
                <c:manualLayout>
                  <c:x val="-3.9720597054563538E-2"/>
                  <c:y val="9.29218321795713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6DC-4C8E-BD28-8C48B9CDDD97}"/>
                </c:ext>
              </c:extLst>
            </c:dLbl>
            <c:dLbl>
              <c:idx val="12"/>
              <c:layout>
                <c:manualLayout>
                  <c:x val="-2.8747510854541955E-2"/>
                  <c:y val="-8.256329964657685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6DC-4C8E-BD28-8C48B9CDDD97}"/>
                </c:ext>
              </c:extLst>
            </c:dLbl>
            <c:dLbl>
              <c:idx val="13"/>
              <c:layout>
                <c:manualLayout>
                  <c:x val="-4.5177744468556345E-2"/>
                  <c:y val="6.27687029999400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6DC-4C8E-BD28-8C48B9CDDD97}"/>
                </c:ext>
              </c:extLst>
            </c:dLbl>
            <c:dLbl>
              <c:idx val="14"/>
              <c:layout>
                <c:manualLayout>
                  <c:x val="-3.0712818140551604E-2"/>
                  <c:y val="-7.3112638867537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6DC-4C8E-BD28-8C48B9CDDD97}"/>
                </c:ext>
              </c:extLst>
            </c:dLbl>
            <c:dLbl>
              <c:idx val="15"/>
              <c:layout>
                <c:manualLayout>
                  <c:x val="-3.8837557887201057E-2"/>
                  <c:y val="6.79299456546134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6DC-4C8E-BD28-8C48B9CDDD97}"/>
                </c:ext>
              </c:extLst>
            </c:dLbl>
            <c:numFmt formatCode="0" sourceLinked="0"/>
            <c:spPr>
              <a:noFill/>
              <a:ln>
                <a:noFill/>
              </a:ln>
              <a:effectLst>
                <a:softEdge rad="1270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Table'!$A$14:$A$30</c:f>
              <c:strCache>
                <c:ptCount val="1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</c:strCache>
            </c:strRef>
          </c:cat>
          <c:val>
            <c:numRef>
              <c:f>'Pivot Table'!$B$14:$B$30</c:f>
              <c:numCache>
                <c:formatCode>0.00</c:formatCode>
                <c:ptCount val="16"/>
                <c:pt idx="0">
                  <c:v>13</c:v>
                </c:pt>
                <c:pt idx="1">
                  <c:v>44</c:v>
                </c:pt>
                <c:pt idx="2">
                  <c:v>50</c:v>
                </c:pt>
                <c:pt idx="3">
                  <c:v>133</c:v>
                </c:pt>
                <c:pt idx="4">
                  <c:v>103</c:v>
                </c:pt>
                <c:pt idx="5">
                  <c:v>87</c:v>
                </c:pt>
                <c:pt idx="6">
                  <c:v>78</c:v>
                </c:pt>
                <c:pt idx="7">
                  <c:v>76</c:v>
                </c:pt>
                <c:pt idx="8">
                  <c:v>65</c:v>
                </c:pt>
                <c:pt idx="9">
                  <c:v>77</c:v>
                </c:pt>
                <c:pt idx="10">
                  <c:v>77</c:v>
                </c:pt>
                <c:pt idx="11">
                  <c:v>75</c:v>
                </c:pt>
                <c:pt idx="12">
                  <c:v>96</c:v>
                </c:pt>
                <c:pt idx="13">
                  <c:v>54</c:v>
                </c:pt>
                <c:pt idx="14">
                  <c:v>70</c:v>
                </c:pt>
                <c:pt idx="15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6DC-4C8E-BD28-8C48B9CDDD9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251104"/>
        <c:axId val="194253024"/>
      </c:lineChart>
      <c:catAx>
        <c:axId val="19425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53024"/>
        <c:crosses val="autoZero"/>
        <c:auto val="1"/>
        <c:lblAlgn val="ctr"/>
        <c:lblOffset val="100"/>
        <c:noMultiLvlLbl val="0"/>
      </c:catAx>
      <c:valAx>
        <c:axId val="194253024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5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Total Revenue By</a:t>
            </a:r>
            <a:r>
              <a:rPr lang="en-US" sz="1600" b="1" baseline="0">
                <a:solidFill>
                  <a:sysClr val="windowText" lastClr="000000"/>
                </a:solidFill>
              </a:rPr>
              <a:t> Days</a:t>
            </a:r>
            <a:endParaRPr lang="en-US" sz="16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1111111111111009E-2"/>
              <c:y val="-0.301746135899679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676E-3"/>
              <c:y val="-0.3102967337416156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7777777777777779E-3"/>
              <c:y val="-0.309794036162146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5555555555555558E-3"/>
              <c:y val="-0.3185648148148148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113797754447360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6930409740449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-0.311488772236803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-0.311488772236803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69304097404491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3113797754447360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5555555555555558E-3"/>
              <c:y val="-0.3185648148148148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7777777777777779E-3"/>
              <c:y val="-0.309794036162146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777777777777676E-3"/>
              <c:y val="-0.3102967337416156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1.1111111111111009E-2"/>
              <c:y val="-0.301746135899679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9775406127712244E-3"/>
              <c:y val="-0.36803049346397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2998255723780521E-17"/>
              <c:y val="-0.41279773422329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1997026012610536E-3"/>
              <c:y val="-0.372270947989191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2755236897852169E-2"/>
              <c:y val="-0.37075723380719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8380115103022E-3"/>
              <c:y val="-0.357636893529728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4.5777636618254333E-3"/>
              <c:y val="-0.388585156696815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5112172925518366E-3"/>
              <c:y val="-0.349589208108302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9775406127712244E-3"/>
              <c:y val="-0.36803049346397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2998255723780521E-17"/>
              <c:y val="-0.41279773422329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1997026012610536E-3"/>
              <c:y val="-0.372270947989191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2755236897852169E-2"/>
              <c:y val="-0.37075723380719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8380115103022E-3"/>
              <c:y val="-0.357636893529728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4.5777636618254333E-3"/>
              <c:y val="-0.388585156696815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5112172925518366E-3"/>
              <c:y val="-0.349589208108302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9775406127712244E-3"/>
              <c:y val="-0.36803049346397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2998255723780521E-17"/>
              <c:y val="-0.412797734223296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1997026012610536E-3"/>
              <c:y val="-0.3722709479891916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2755236897852169E-2"/>
              <c:y val="-0.37075723380719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2.7778380115103022E-3"/>
              <c:y val="-0.357636893529728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4.5777636618254333E-3"/>
              <c:y val="-0.388585156696815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7.5112172925518366E-3"/>
              <c:y val="-0.3495892081083024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 Table'!$E$1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199-425E-A11E-1B6D5B8898C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199-425E-A11E-1B6D5B8898C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199-425E-A11E-1B6D5B8898C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199-425E-A11E-1B6D5B8898C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199-425E-A11E-1B6D5B8898C0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199-425E-A11E-1B6D5B8898C0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4199-425E-A11E-1B6D5B8898C0}"/>
              </c:ext>
            </c:extLst>
          </c:dPt>
          <c:dLbls>
            <c:dLbl>
              <c:idx val="0"/>
              <c:layout>
                <c:manualLayout>
                  <c:x val="9.9775406127712244E-3"/>
                  <c:y val="-0.3680304934639739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99-425E-A11E-1B6D5B8898C0}"/>
                </c:ext>
              </c:extLst>
            </c:dLbl>
            <c:dLbl>
              <c:idx val="1"/>
              <c:layout>
                <c:manualLayout>
                  <c:x val="-3.2998255723780521E-17"/>
                  <c:y val="-0.41279773422329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99-425E-A11E-1B6D5B8898C0}"/>
                </c:ext>
              </c:extLst>
            </c:dLbl>
            <c:dLbl>
              <c:idx val="2"/>
              <c:layout>
                <c:manualLayout>
                  <c:x val="7.1997026012610536E-3"/>
                  <c:y val="-0.3722709479891916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99-425E-A11E-1B6D5B8898C0}"/>
                </c:ext>
              </c:extLst>
            </c:dLbl>
            <c:dLbl>
              <c:idx val="3"/>
              <c:layout>
                <c:manualLayout>
                  <c:x val="1.2755236897852169E-2"/>
                  <c:y val="-0.3707572338071966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99-425E-A11E-1B6D5B8898C0}"/>
                </c:ext>
              </c:extLst>
            </c:dLbl>
            <c:dLbl>
              <c:idx val="4"/>
              <c:layout>
                <c:manualLayout>
                  <c:x val="-2.7778380115103022E-3"/>
                  <c:y val="-0.3576368935297281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199-425E-A11E-1B6D5B8898C0}"/>
                </c:ext>
              </c:extLst>
            </c:dLbl>
            <c:dLbl>
              <c:idx val="5"/>
              <c:layout>
                <c:manualLayout>
                  <c:x val="4.5777636618254333E-3"/>
                  <c:y val="-0.3885851566968153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99-425E-A11E-1B6D5B8898C0}"/>
                </c:ext>
              </c:extLst>
            </c:dLbl>
            <c:dLbl>
              <c:idx val="6"/>
              <c:layout>
                <c:manualLayout>
                  <c:x val="7.5112172925518366E-3"/>
                  <c:y val="-0.3495892081083024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99-425E-A11E-1B6D5B8898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Table'!$D$2:$D$9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'Pivot Table'!$E$2:$E$9</c:f>
              <c:numCache>
                <c:formatCode>_-[$$-409]* #,##0.00_ ;_-[$$-409]* \-#,##0.00\ ;_-[$$-409]* "-"??_ ;_-@_ </c:formatCode>
                <c:ptCount val="7"/>
                <c:pt idx="0">
                  <c:v>4969.68</c:v>
                </c:pt>
                <c:pt idx="1">
                  <c:v>6092.4799999999941</c:v>
                </c:pt>
                <c:pt idx="2">
                  <c:v>5327.2000000000007</c:v>
                </c:pt>
                <c:pt idx="3">
                  <c:v>5466.7399999999961</c:v>
                </c:pt>
                <c:pt idx="4">
                  <c:v>5386.32</c:v>
                </c:pt>
                <c:pt idx="5">
                  <c:v>5216.26</c:v>
                </c:pt>
                <c:pt idx="6">
                  <c:v>5050.1999999999989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199-425E-A11E-1B6D5B8898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40946591"/>
        <c:axId val="1440961951"/>
      </c:barChart>
      <c:catAx>
        <c:axId val="1440946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0961951"/>
        <c:crosses val="autoZero"/>
        <c:auto val="1"/>
        <c:lblAlgn val="ctr"/>
        <c:lblOffset val="100"/>
        <c:noMultiLvlLbl val="0"/>
      </c:catAx>
      <c:valAx>
        <c:axId val="1440961951"/>
        <c:scaling>
          <c:orientation val="minMax"/>
        </c:scaling>
        <c:delete val="0"/>
        <c:axPos val="l"/>
        <c:numFmt formatCode="_-[$$-409]* #,##0_ ;_-[$$-409]* \-#,##0\ ;_-[$$-409]* &quot;-&quot;??_ ;_-@_ " sourceLinked="0"/>
        <c:majorTickMark val="none"/>
        <c:minorTickMark val="none"/>
        <c:tickLblPos val="nextTo"/>
        <c:spPr>
          <a:noFill/>
          <a:ln>
            <a:solidFill>
              <a:schemeClr val="tx1">
                <a:alpha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094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Table!PivotTable7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Percentage Distribution based on</a:t>
            </a:r>
          </a:p>
          <a:p>
            <a:pPr>
              <a:defRPr/>
            </a:pPr>
            <a:r>
              <a:rPr lang="en-US" sz="1600" dirty="0"/>
              <a:t>Card Vs Cash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  <a:sp3d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0.20026083501337544"/>
              <c:y val="0.13922166121018684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Card  </a:t>
                </a:r>
              </a:p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A2B271A7-756A-4641-8639-956505F2644C}" type="VALUE">
                  <a:rPr lang="en-US" sz="1200">
                    <a:solidFill>
                      <a:sysClr val="windowText" lastClr="00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2767174829257105"/>
                  <c:h val="0.21413376212486548"/>
                </c:manualLayout>
              </c15:layout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bg2">
              <a:lumMod val="5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-4.7783285291495871E-3"/>
              <c:y val="-6.1361740772338254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Cash</a:t>
                </a:r>
              </a:p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0940D34E-AF64-4662-BC9B-03FC0EC3264A}" type="VALUE">
                  <a:rPr lang="en-US" sz="1200">
                    <a:solidFill>
                      <a:sysClr val="windowText" lastClr="00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0.20026083501337544"/>
              <c:y val="0.13922166121018684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Card  </a:t>
                </a:r>
              </a:p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A2B271A7-756A-4641-8639-956505F2644C}" type="VALUE">
                  <a:rPr lang="en-US" sz="1200">
                    <a:solidFill>
                      <a:sysClr val="windowText" lastClr="00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2767174829257105"/>
                  <c:h val="0.21413376212486548"/>
                </c:manualLayout>
              </c15:layout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bg2">
              <a:lumMod val="50000"/>
            </a:schemeClr>
          </a:solidFill>
          <a:ln>
            <a:noFill/>
          </a:ln>
          <a:effectLst/>
          <a:sp3d/>
        </c:spPr>
        <c:dLbl>
          <c:idx val="0"/>
          <c:layout>
            <c:manualLayout>
              <c:x val="-4.7783285291495871E-3"/>
              <c:y val="-6.1361740772338254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</a:rPr>
                  <a:t>Cash</a:t>
                </a:r>
              </a:p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fld id="{0940D34E-AF64-4662-BC9B-03FC0EC3264A}" type="VALUE">
                  <a:rPr lang="en-US" sz="1200">
                    <a:solidFill>
                      <a:sysClr val="windowText" lastClr="000000"/>
                    </a:solidFill>
                  </a:rPr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574239656649765E-3"/>
              <c:y val="-1.5634060377138451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CB8BCACD-F554-4A9A-B854-F54BD114B4F8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9604369637078333E-2"/>
                  <c:h val="0.10798187843585698"/>
                </c:manualLayout>
              </c15:layout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7408968461895928E-3"/>
              <c:y val="1.067525016764223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68E1F002-65C7-484B-B6E1-5B80D0B6A425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574239656649765E-3"/>
              <c:y val="-1.5634060377138451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CB8BCACD-F554-4A9A-B854-F54BD114B4F8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9604369637078333E-2"/>
                  <c:h val="0.10798187843585698"/>
                </c:manualLayout>
              </c15:layout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7408968461895928E-3"/>
              <c:y val="1.067525016764223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68E1F002-65C7-484B-B6E1-5B80D0B6A425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3.5574239656649765E-3"/>
              <c:y val="-1.5634060377138451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CB8BCACD-F554-4A9A-B854-F54BD114B4F8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9.9604369637078333E-2"/>
                  <c:h val="0.10798187843585698"/>
                </c:manualLayout>
              </c15:layout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1.7408968461895928E-3"/>
              <c:y val="1.067525016764223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fld id="{68E1F002-65C7-484B-B6E1-5B80D0B6A425}" type="VALUE">
                  <a:rPr lang="en-US" sz="1600"/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9.3066746719377758E-2"/>
          <c:y val="0.23832920949141403"/>
          <c:w val="0.8520982752567704"/>
          <c:h val="0.581707820726211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Table'!$H$14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plosion val="9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F0-4107-944A-F279943FD67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F0-4107-944A-F279943FD674}"/>
              </c:ext>
            </c:extLst>
          </c:dPt>
          <c:dLbls>
            <c:dLbl>
              <c:idx val="0"/>
              <c:layout>
                <c:manualLayout>
                  <c:x val="-3.5574239656649765E-3"/>
                  <c:y val="-1.5634060377138451E-2"/>
                </c:manualLayout>
              </c:layout>
              <c:tx>
                <c:rich>
                  <a:bodyPr/>
                  <a:lstStyle/>
                  <a:p>
                    <a:fld id="{CB8BCACD-F554-4A9A-B854-F54BD114B4F8}" type="VALUE">
                      <a:rPr lang="en-US" sz="160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604369637078333E-2"/>
                      <c:h val="0.107981878435856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6F0-4107-944A-F279943FD674}"/>
                </c:ext>
              </c:extLst>
            </c:dLbl>
            <c:dLbl>
              <c:idx val="1"/>
              <c:layout>
                <c:manualLayout>
                  <c:x val="1.7408968461895928E-3"/>
                  <c:y val="1.0675250167642238E-2"/>
                </c:manualLayout>
              </c:layout>
              <c:tx>
                <c:rich>
                  <a:bodyPr/>
                  <a:lstStyle/>
                  <a:p>
                    <a:fld id="{68E1F002-65C7-484B-B6E1-5B80D0B6A425}" type="VALUE">
                      <a:rPr lang="en-US" sz="160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F0-4107-944A-F279943FD6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 Table'!$G$15:$G$16</c:f>
              <c:strCache>
                <c:ptCount val="2"/>
                <c:pt idx="0">
                  <c:v>card</c:v>
                </c:pt>
                <c:pt idx="1">
                  <c:v>cash</c:v>
                </c:pt>
              </c:strCache>
            </c:strRef>
          </c:cat>
          <c:val>
            <c:numRef>
              <c:f>'Pivot Table'!$H$15:$H$16</c:f>
              <c:numCache>
                <c:formatCode>0.00%</c:formatCode>
                <c:ptCount val="2"/>
                <c:pt idx="0">
                  <c:v>0.91506011376506036</c:v>
                </c:pt>
                <c:pt idx="1">
                  <c:v>8.4939886234939602E-2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F0-4107-944A-F279943FD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70838095"/>
        <c:axId val="270845295"/>
      </c:barChart>
      <c:catAx>
        <c:axId val="2708380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845295"/>
        <c:crosses val="autoZero"/>
        <c:auto val="1"/>
        <c:lblAlgn val="ctr"/>
        <c:lblOffset val="100"/>
        <c:noMultiLvlLbl val="0"/>
      </c:catAx>
      <c:valAx>
        <c:axId val="270845295"/>
        <c:scaling>
          <c:orientation val="minMax"/>
        </c:scaling>
        <c:delete val="0"/>
        <c:axPos val="b"/>
        <c:numFmt formatCode="0.0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838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Total Revenue By Months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6.678620808696116E-2"/>
              <c:y val="9.03124088655584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62398362777353E-2"/>
              <c:y val="-6.23724650436831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5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5.7572480623773653E-2"/>
              <c:y val="9.4800832530723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5.5335356374773541E-2"/>
              <c:y val="-9.01089293215194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7.9135716111398927E-2"/>
              <c:y val="6.70643682528866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layout>
            <c:manualLayout>
              <c:x val="-4.862398362777353E-2"/>
              <c:y val="-6.23724650436831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10"/>
        <c:dLbl>
          <c:idx val="0"/>
          <c:layout>
            <c:manualLayout>
              <c:x val="-6.678620808696116E-2"/>
              <c:y val="9.03124088655584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layout>
            <c:manualLayout>
              <c:x val="-5.7572480623773653E-2"/>
              <c:y val="9.4800832530723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layout>
            <c:manualLayout>
              <c:x val="-5.5335356374773541E-2"/>
              <c:y val="-9.01089293215194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layout>
            <c:manualLayout>
              <c:x val="-7.9135716111398927E-2"/>
              <c:y val="6.70643682528866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ln w="28575" cap="rnd">
            <a:solidFill>
              <a:schemeClr val="accent2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50000"/>
              </a:schemeClr>
            </a:solidFill>
            <a:ln w="9525">
              <a:solidFill>
                <a:schemeClr val="accent2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layout>
            <c:manualLayout>
              <c:x val="-4.862398362777353E-2"/>
              <c:y val="-6.23724650436831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</c15:spPr>
            </c:ext>
          </c:extLst>
        </c:dLbl>
      </c:pivotFmt>
      <c:pivotFmt>
        <c:idx val="16"/>
        <c:dLbl>
          <c:idx val="0"/>
          <c:layout>
            <c:manualLayout>
              <c:x val="-6.678620808696116E-2"/>
              <c:y val="9.03124088655584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layout>
            <c:manualLayout>
              <c:x val="-5.7572480623773653E-2"/>
              <c:y val="9.4800832530723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layout>
            <c:manualLayout>
              <c:x val="-5.5335356374773541E-2"/>
              <c:y val="-9.01089293215194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layout>
            <c:manualLayout>
              <c:x val="-7.9135716111398927E-2"/>
              <c:y val="6.70643682528866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FAAE-41C1-ACD4-E250569DF1E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FAAE-41C1-ACD4-E250569DF1E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FAAE-41C1-ACD4-E250569DF1E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FAAE-41C1-ACD4-E250569DF1E4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FAAE-41C1-ACD4-E250569DF1E4}"/>
              </c:ext>
            </c:extLst>
          </c:dPt>
          <c:dLbls>
            <c:dLbl>
              <c:idx val="0"/>
              <c:layout>
                <c:manualLayout>
                  <c:x val="-4.862398362777353E-2"/>
                  <c:y val="-6.23724650436831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FAAE-41C1-ACD4-E250569DF1E4}"/>
                </c:ext>
              </c:extLst>
            </c:dLbl>
            <c:dLbl>
              <c:idx val="1"/>
              <c:layout>
                <c:manualLayout>
                  <c:x val="-6.678620808696116E-2"/>
                  <c:y val="9.03124088655584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AE-41C1-ACD4-E250569DF1E4}"/>
                </c:ext>
              </c:extLst>
            </c:dLbl>
            <c:dLbl>
              <c:idx val="2"/>
              <c:layout>
                <c:manualLayout>
                  <c:x val="-5.7572480623773653E-2"/>
                  <c:y val="9.4800832530723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AAE-41C1-ACD4-E250569DF1E4}"/>
                </c:ext>
              </c:extLst>
            </c:dLbl>
            <c:dLbl>
              <c:idx val="3"/>
              <c:layout>
                <c:manualLayout>
                  <c:x val="-5.5335356374773541E-2"/>
                  <c:y val="-9.01089293215194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AE-41C1-ACD4-E250569DF1E4}"/>
                </c:ext>
              </c:extLst>
            </c:dLbl>
            <c:dLbl>
              <c:idx val="4"/>
              <c:layout>
                <c:manualLayout>
                  <c:x val="-7.9135716111398927E-2"/>
                  <c:y val="6.70643682528866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AAE-41C1-ACD4-E250569DF1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Table'!$A$2:$A$7</c:f>
              <c:strCache>
                <c:ptCount val="5"/>
                <c:pt idx="0">
                  <c:v>March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</c:strCache>
            </c:strRef>
          </c:cat>
          <c:val>
            <c:numRef>
              <c:f>'Pivot Table'!$B$2:$B$7</c:f>
              <c:numCache>
                <c:formatCode>_-[$$-409]* #,##0.00_ ;_-[$$-409]* \-#,##0.00\ ;_-[$$-409]* "-"??_ ;_-@_ </c:formatCode>
                <c:ptCount val="5"/>
                <c:pt idx="0">
                  <c:v>7050.2000000000044</c:v>
                </c:pt>
                <c:pt idx="1">
                  <c:v>6720.56</c:v>
                </c:pt>
                <c:pt idx="2">
                  <c:v>9063.4199999999983</c:v>
                </c:pt>
                <c:pt idx="3">
                  <c:v>7758.7599999999993</c:v>
                </c:pt>
                <c:pt idx="4">
                  <c:v>6915.94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AAE-41C1-ACD4-E250569DF1E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846799"/>
        <c:axId val="15849679"/>
      </c:lineChart>
      <c:catAx>
        <c:axId val="1584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679"/>
        <c:crosses val="autoZero"/>
        <c:auto val="1"/>
        <c:lblAlgn val="ctr"/>
        <c:lblOffset val="100"/>
        <c:noMultiLvlLbl val="0"/>
      </c:catAx>
      <c:valAx>
        <c:axId val="15849679"/>
        <c:scaling>
          <c:orientation val="minMax"/>
        </c:scaling>
        <c:delete val="0"/>
        <c:axPos val="l"/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Table!PivotTable3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Transaction By</a:t>
            </a:r>
            <a:r>
              <a:rPr lang="en-US" sz="1600" b="1" baseline="0">
                <a:solidFill>
                  <a:sysClr val="windowText" lastClr="000000"/>
                </a:solidFill>
              </a:rPr>
              <a:t> Product Category</a:t>
            </a:r>
            <a:endParaRPr lang="en-US" sz="16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664576717404604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509701412486989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24287201273437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4557647638394855"/>
              <c:y val="-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888794128630838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1100123556193571"/>
              <c:y val="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5196249745074304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152945153233517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152945153233517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5196249745074304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1100123556193571"/>
              <c:y val="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888794128630838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4557647638394855"/>
              <c:y val="-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24287201273437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509701412486989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664576717404604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2152945153233517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5196249745074304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1100123556193571"/>
              <c:y val="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888794128630838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4557647638394855"/>
              <c:y val="-8.2780608582760514E-1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9.124287201273437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1509701412486989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.36645767174046046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9230312331173352"/>
          <c:y val="0.16462707333414184"/>
          <c:w val="0.71194571870505696"/>
          <c:h val="0.786548504808873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'Pivot Table'!$E$16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884-4DED-A0D5-554B1F55343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884-4DED-A0D5-554B1F55343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884-4DED-A0D5-554B1F55343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884-4DED-A0D5-554B1F55343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884-4DED-A0D5-554B1F553437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5884-4DED-A0D5-554B1F553437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5884-4DED-A0D5-554B1F553437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5884-4DED-A0D5-554B1F553437}"/>
              </c:ext>
            </c:extLst>
          </c:dPt>
          <c:dLbls>
            <c:dLbl>
              <c:idx val="0"/>
              <c:layout>
                <c:manualLayout>
                  <c:x val="0.2152945153233517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884-4DED-A0D5-554B1F553437}"/>
                </c:ext>
              </c:extLst>
            </c:dLbl>
            <c:dLbl>
              <c:idx val="1"/>
              <c:layout>
                <c:manualLayout>
                  <c:x val="0.3519624974507430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884-4DED-A0D5-554B1F553437}"/>
                </c:ext>
              </c:extLst>
            </c:dLbl>
            <c:dLbl>
              <c:idx val="2"/>
              <c:layout>
                <c:manualLayout>
                  <c:x val="0.31100123556193571"/>
                  <c:y val="8.2780608582760514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884-4DED-A0D5-554B1F553437}"/>
                </c:ext>
              </c:extLst>
            </c:dLbl>
            <c:dLbl>
              <c:idx val="3"/>
              <c:layout>
                <c:manualLayout>
                  <c:x val="9.1888794128630838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884-4DED-A0D5-554B1F553437}"/>
                </c:ext>
              </c:extLst>
            </c:dLbl>
            <c:dLbl>
              <c:idx val="4"/>
              <c:layout>
                <c:manualLayout>
                  <c:x val="0.14557647638394855"/>
                  <c:y val="-8.2780608582760514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884-4DED-A0D5-554B1F553437}"/>
                </c:ext>
              </c:extLst>
            </c:dLbl>
            <c:dLbl>
              <c:idx val="5"/>
              <c:layout>
                <c:manualLayout>
                  <c:x val="9.1242872012734372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884-4DED-A0D5-554B1F553437}"/>
                </c:ext>
              </c:extLst>
            </c:dLbl>
            <c:dLbl>
              <c:idx val="6"/>
              <c:layout>
                <c:manualLayout>
                  <c:x val="0.150970141248698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884-4DED-A0D5-554B1F553437}"/>
                </c:ext>
              </c:extLst>
            </c:dLbl>
            <c:dLbl>
              <c:idx val="7"/>
              <c:layout>
                <c:manualLayout>
                  <c:x val="0.3664576717404604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884-4DED-A0D5-554B1F5534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Table'!$D$17:$D$25</c:f>
              <c:strCache>
                <c:ptCount val="8"/>
                <c:pt idx="0">
                  <c:v>Espresso</c:v>
                </c:pt>
                <c:pt idx="1">
                  <c:v>Cocoa</c:v>
                </c:pt>
                <c:pt idx="2">
                  <c:v>Cortado</c:v>
                </c:pt>
                <c:pt idx="3">
                  <c:v>Hot Chocolate</c:v>
                </c:pt>
                <c:pt idx="4">
                  <c:v>Americano</c:v>
                </c:pt>
                <c:pt idx="5">
                  <c:v>Cappuccino</c:v>
                </c:pt>
                <c:pt idx="6">
                  <c:v>Americano with Milk</c:v>
                </c:pt>
                <c:pt idx="7">
                  <c:v>Latte</c:v>
                </c:pt>
              </c:strCache>
            </c:strRef>
          </c:cat>
          <c:val>
            <c:numRef>
              <c:f>'Pivot Table'!$E$17:$E$25</c:f>
              <c:numCache>
                <c:formatCode>_-[$$-409]* #,##0.00_ ;_-[$$-409]* \-#,##0.00\ ;_-[$$-409]* "-"??_ ;_-@_ </c:formatCode>
                <c:ptCount val="8"/>
                <c:pt idx="0">
                  <c:v>1100.6199999999999</c:v>
                </c:pt>
                <c:pt idx="1">
                  <c:v>1295.94</c:v>
                </c:pt>
                <c:pt idx="2">
                  <c:v>2745.0800000000036</c:v>
                </c:pt>
                <c:pt idx="3">
                  <c:v>2778.4800000000005</c:v>
                </c:pt>
                <c:pt idx="4">
                  <c:v>4644.5400000000027</c:v>
                </c:pt>
                <c:pt idx="5">
                  <c:v>7333.1399999999949</c:v>
                </c:pt>
                <c:pt idx="6">
                  <c:v>8601.9400000000096</c:v>
                </c:pt>
                <c:pt idx="7">
                  <c:v>9009.1399999999976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84-4DED-A0D5-554B1F55343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961855"/>
        <c:axId val="21959455"/>
      </c:barChart>
      <c:catAx>
        <c:axId val="219618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9455"/>
        <c:crosses val="autoZero"/>
        <c:auto val="1"/>
        <c:lblAlgn val="ctr"/>
        <c:lblOffset val="100"/>
        <c:noMultiLvlLbl val="0"/>
      </c:catAx>
      <c:valAx>
        <c:axId val="21959455"/>
        <c:scaling>
          <c:orientation val="minMax"/>
        </c:scaling>
        <c:delete val="1"/>
        <c:axPos val="b"/>
        <c:numFmt formatCode="_-[$$-409]* #,##0.00_ ;_-[$$-409]* \-#,##0.00\ ;_-[$$-409]* &quot;-&quot;??_ ;_-@_ " sourceLinked="1"/>
        <c:majorTickMark val="none"/>
        <c:minorTickMark val="none"/>
        <c:tickLblPos val="nextTo"/>
        <c:crossAx val="21961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1EC57-9513-45F8-A7B6-ED35405A8A7B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E375-5C5F-43F2-907A-3554412CE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74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0E375-5C5F-43F2-907A-3554412CED2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97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0E375-5C5F-43F2-907A-3554412CED2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92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118F-1412-4815-2355-C13EE7333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5E89D-2675-C872-C40B-3F5C229C9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B1969-A57C-D74A-A6A4-DFE41DA4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783F9-F9ED-5F51-F009-DB9F7D5C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D3E6B-7B39-1B0F-4FD8-19293E01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4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1B15-9889-561F-A545-E8DAA09B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4A69B-2F45-C9DB-400C-F98DF9FE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5B936-E34B-B788-CD94-4A22FD93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89E5E-AC8C-5777-C4A0-45BCFBAA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373A-7716-0C84-60F6-18192544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1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6542B-E255-A1EC-6338-0643F99B9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9A595-09F8-D290-3F66-F79DCECB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41724-CF64-4220-D233-D11F370F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A83E-97B0-064C-7A7F-3D736F42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257A0-4436-A140-221A-2B57B419A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976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7BC1-B601-76AF-73C4-AA55E075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712A-987A-8654-1C7B-52D11910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72BF7-2456-E026-2AAA-BA0DC26A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84289-2436-EBAF-E9D7-204005F5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CEC6-3FF5-D02D-48A1-B2CF9D59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19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9C88-B693-3DE0-DC9B-07A035D4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72E1-1E69-C8AB-D83F-726C80806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8A62-0C37-CA49-284C-FA7FA9C8E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D54E-6FCD-66E6-CFD1-BEEA1B2A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98D5-D91D-4A9A-2F2D-94BA79F6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90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2ABF-6C7F-3D4A-4EE1-63C61138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EBD0-BEB4-B03A-AF17-58FBAD959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38BCE-FBE6-99A2-1E57-2A6F871A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9C5F7-A295-4A64-F8A2-FBFF8611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939B6-66C8-203F-5701-432F2772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D00F9-FE33-2197-A593-0CCF3D0C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1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27F9-5A15-7E83-B66C-0F264024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F5390-02D6-CEFB-95A4-E2AD8912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F20CF-EE8A-F86E-5176-4EF953050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0F386-0436-314C-DEA9-068E27B10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C1E62-DD02-37A7-CC17-C76686166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DE552-0A26-8559-9B50-371A4B4E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2CFFA-E501-81B4-9050-45EA2F00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A77E3-24D2-C4F9-34A4-B9F2DD99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86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B79A-3F55-7C49-46C4-2DCC47EB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68432-ACA6-67A1-F9DE-5837C92B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421CA-467D-C74D-BA30-10FC5EF0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A2DEB-6D81-FA85-00AC-E8AC40BC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94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A604F-143A-B2C3-9D3F-9D41C5DF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A7787-7EF9-902C-D0DD-56FC2CAA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6246-D8B6-2791-01B0-C6F53B1F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42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225A-FBAD-B5C3-757C-FB75B1B1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36D4-7396-D1F6-A27E-0E9D7B98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D9619-A863-9D64-BABB-8BDE1B105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69EBA-CABF-420C-E3FF-AE685C49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AA6F9-857C-3DCB-DD6A-5B877B89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01277-2004-CBA2-275E-4FED5A64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19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FC20-1125-B0A9-AF7B-6CBBB9B3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75CAE-612C-A18F-654C-5B6214A0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CA6D6-2152-3AD8-9D27-1D6F624C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74A01-AEBB-40FF-528B-32E2738E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9AFCB-60CF-2EB8-FF6E-A3698DCD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CB35D-A65C-28B8-920D-2B900BF3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56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C65A2-C16F-F6D5-DB76-085A2F0F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9F351-678A-6898-4730-0B1CF94C5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B699-505C-59B4-B7A6-13E095589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1EB1-6297-4645-83F8-B79BAD8508BA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BC109-D980-6A1A-C492-335B4E061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0618-81F8-56C7-9D8B-2B8B2280B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3B3CD-42EB-422F-887E-30761D33E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0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imanshu-gautam-0a269822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github.com/HimanshuGautam054/Coffee-Sales-2024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YqP5Na7_o2xBwsFcf-0NTK31u5_EpxKC/vi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D3AAB-6F67-061F-3EBF-EF74D978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86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80D5A-A2E2-33AA-5C96-BD70A4DA5B23}"/>
              </a:ext>
            </a:extLst>
          </p:cNvPr>
          <p:cNvSpPr txBox="1"/>
          <p:nvPr/>
        </p:nvSpPr>
        <p:spPr>
          <a:xfrm>
            <a:off x="1063689" y="2219982"/>
            <a:ext cx="5505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Coffee Sales</a:t>
            </a:r>
            <a:endParaRPr lang="en-IN" sz="4400" u="sng" dirty="0">
              <a:solidFill>
                <a:schemeClr val="accent2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D65F6-68C2-D8C7-A227-7F989DE854F4}"/>
              </a:ext>
            </a:extLst>
          </p:cNvPr>
          <p:cNvSpPr txBox="1"/>
          <p:nvPr/>
        </p:nvSpPr>
        <p:spPr>
          <a:xfrm>
            <a:off x="2957805" y="2989423"/>
            <a:ext cx="3610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 Himanshu Gautam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758FE-4008-532A-4E6C-68F009504440}"/>
              </a:ext>
            </a:extLst>
          </p:cNvPr>
          <p:cNvSpPr txBox="1"/>
          <p:nvPr/>
        </p:nvSpPr>
        <p:spPr>
          <a:xfrm>
            <a:off x="684087" y="5782826"/>
            <a:ext cx="168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2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A2E6E-3E9B-E397-3F4C-06A3D0974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05" y="6385331"/>
            <a:ext cx="304245" cy="304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C33B3-B862-52DA-0259-A77DAECF844F}"/>
              </a:ext>
            </a:extLst>
          </p:cNvPr>
          <p:cNvSpPr txBox="1"/>
          <p:nvPr/>
        </p:nvSpPr>
        <p:spPr>
          <a:xfrm>
            <a:off x="684087" y="6306801"/>
            <a:ext cx="1932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5CBC8-766B-3168-7540-9C5248896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05" y="5912662"/>
            <a:ext cx="304245" cy="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6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B6471-5309-5769-A8D4-EFD74983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B103E-3743-61C7-BD6A-E64031DED5D1}"/>
              </a:ext>
            </a:extLst>
          </p:cNvPr>
          <p:cNvSpPr txBox="1"/>
          <p:nvPr/>
        </p:nvSpPr>
        <p:spPr>
          <a:xfrm>
            <a:off x="318796" y="264159"/>
            <a:ext cx="11690324" cy="28007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E294A-12D7-0B39-01E1-6547E85C482A}"/>
              </a:ext>
            </a:extLst>
          </p:cNvPr>
          <p:cNvSpPr txBox="1"/>
          <p:nvPr/>
        </p:nvSpPr>
        <p:spPr>
          <a:xfrm>
            <a:off x="410236" y="326520"/>
            <a:ext cx="112229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Sample Insights: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The peak period, when the largest sales are reported, is between 10 am and 12 </a:t>
            </a:r>
            <a:r>
              <a:rPr lang="en-US" sz="2400" dirty="0">
                <a:solidFill>
                  <a:srgbClr val="1F2328"/>
                </a:solidFill>
              </a:rPr>
              <a:t>p</a:t>
            </a:r>
            <a:r>
              <a:rPr lang="en-US" sz="2400" b="0" i="0" dirty="0">
                <a:solidFill>
                  <a:srgbClr val="1F2328"/>
                </a:solidFill>
                <a:effectLst/>
              </a:rPr>
              <a:t>m.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The month of May records the biggest sales i.e., $9063.42.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The top five products are Latte, Americano with Milk, Cappuccino, Americano, and Hot chocolate.</a:t>
            </a:r>
          </a:p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1F2328"/>
                </a:solidFill>
                <a:effectLst/>
              </a:rPr>
              <a:t>Average Bill Per Person is $33.11</a:t>
            </a:r>
            <a:endParaRPr lang="en-US" sz="2400" dirty="0"/>
          </a:p>
          <a:p>
            <a:pPr algn="ctr"/>
            <a:endParaRPr lang="en-IN" sz="2400" b="1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7403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57A018-20A4-956A-2CF6-994EB419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120" y="-3794760"/>
            <a:ext cx="13152120" cy="10652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102CB-9557-EE01-FA32-32470B666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6" y="104172"/>
            <a:ext cx="2563887" cy="2501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408905-2330-C79F-C5BE-B597046C3EC1}"/>
              </a:ext>
            </a:extLst>
          </p:cNvPr>
          <p:cNvSpPr txBox="1"/>
          <p:nvPr/>
        </p:nvSpPr>
        <p:spPr>
          <a:xfrm>
            <a:off x="376980" y="2501292"/>
            <a:ext cx="5850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main objective of this project is to analyze retail sales data to gain actionable insights that will enhance the performance of coffee sales 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9389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8F4DD-01EB-5179-CAE7-856EFDEB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996E2-FE08-33D7-3F2C-43A8AB0A3A5B}"/>
              </a:ext>
            </a:extLst>
          </p:cNvPr>
          <p:cNvSpPr txBox="1"/>
          <p:nvPr/>
        </p:nvSpPr>
        <p:spPr>
          <a:xfrm>
            <a:off x="381964" y="254641"/>
            <a:ext cx="7904091" cy="30904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DBCA0-F65D-A629-D166-C396BFE72BB6}"/>
              </a:ext>
            </a:extLst>
          </p:cNvPr>
          <p:cNvSpPr txBox="1"/>
          <p:nvPr/>
        </p:nvSpPr>
        <p:spPr>
          <a:xfrm>
            <a:off x="596097" y="586709"/>
            <a:ext cx="7904091" cy="251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b="1" dirty="0">
                <a:latin typeface="+mn-lt"/>
              </a:rPr>
              <a:t>Raw Data:</a:t>
            </a:r>
          </a:p>
          <a:p>
            <a:pPr>
              <a:spcBef>
                <a:spcPts val="200"/>
              </a:spcBef>
            </a:pPr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US" sz="1800" dirty="0">
                <a:latin typeface="+mn-lt"/>
              </a:rPr>
              <a:t>Click</a:t>
            </a:r>
            <a:r>
              <a:rPr lang="en-US" sz="1800" dirty="0"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here </a:t>
            </a:r>
            <a:r>
              <a:rPr lang="en-US" sz="1800" dirty="0">
                <a:latin typeface="+mn-lt"/>
              </a:rPr>
              <a:t>to access the dataset.</a:t>
            </a:r>
            <a:r>
              <a:rPr lang="en-IN" b="0" i="0" u="none" strike="noStrike" baseline="0" dirty="0"/>
              <a:t> </a:t>
            </a:r>
            <a:endParaRPr lang="en-US" sz="1800" dirty="0">
              <a:latin typeface="+mn-lt"/>
            </a:endParaRPr>
          </a:p>
          <a:p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US" sz="1800" b="0" i="0" u="none" strike="noStrike" baseline="0" dirty="0">
                <a:latin typeface="+mn-lt"/>
              </a:rPr>
              <a:t>This dataset contains detailed records of coffee sales from a vending</a:t>
            </a:r>
            <a:r>
              <a:rPr lang="en-US" dirty="0"/>
              <a:t> </a:t>
            </a:r>
            <a:r>
              <a:rPr lang="en-US" sz="1800" b="0" i="0" u="none" strike="noStrike" baseline="0" dirty="0">
                <a:latin typeface="+mn-lt"/>
              </a:rPr>
              <a:t>machine.</a:t>
            </a:r>
          </a:p>
          <a:p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US" sz="1800" b="0" i="0" u="none" strike="noStrike" baseline="0" dirty="0">
                <a:latin typeface="+mn-lt"/>
              </a:rPr>
              <a:t>The vending machine is the work of a dataset author who is committed to</a:t>
            </a:r>
          </a:p>
          <a:p>
            <a:r>
              <a:rPr lang="en-US" dirty="0"/>
              <a:t>    </a:t>
            </a:r>
            <a:r>
              <a:rPr lang="en-US" sz="1800" b="0" i="0" u="none" strike="noStrike" baseline="0" dirty="0">
                <a:latin typeface="+mn-lt"/>
              </a:rPr>
              <a:t>providing an open dataset to the </a:t>
            </a:r>
            <a:r>
              <a:rPr lang="en-IN" sz="1800" b="0" i="0" u="none" strike="noStrike" baseline="0" dirty="0">
                <a:latin typeface="+mn-lt"/>
              </a:rPr>
              <a:t>community.</a:t>
            </a:r>
          </a:p>
          <a:p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US" sz="1800" b="0" i="0" u="none" strike="noStrike" baseline="0" dirty="0">
                <a:latin typeface="+mn-lt"/>
              </a:rPr>
              <a:t>It is intended to analyze purchasing patterns, sales trends, and customer</a:t>
            </a:r>
          </a:p>
          <a:p>
            <a:r>
              <a:rPr lang="en-US" dirty="0"/>
              <a:t>   </a:t>
            </a:r>
            <a:r>
              <a:rPr lang="en-US" sz="1800" b="0" i="0" u="none" strike="noStrike" baseline="0" dirty="0">
                <a:latin typeface="+mn-lt"/>
              </a:rPr>
              <a:t> preferences related to coffee products.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0ED77-67F4-516D-A1D0-77C0F41A6614}"/>
              </a:ext>
            </a:extLst>
          </p:cNvPr>
          <p:cNvSpPr txBox="1"/>
          <p:nvPr/>
        </p:nvSpPr>
        <p:spPr>
          <a:xfrm>
            <a:off x="381965" y="3912243"/>
            <a:ext cx="7325121" cy="17701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A34631-0372-1360-D4CC-960C9DD88535}"/>
              </a:ext>
            </a:extLst>
          </p:cNvPr>
          <p:cNvSpPr txBox="1"/>
          <p:nvPr/>
        </p:nvSpPr>
        <p:spPr>
          <a:xfrm>
            <a:off x="596097" y="4315917"/>
            <a:ext cx="6979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u="none" strike="noStrike" baseline="0" dirty="0"/>
              <a:t>Data Collection Period:</a:t>
            </a:r>
          </a:p>
          <a:p>
            <a:pPr algn="l"/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US" b="0" i="0" u="none" strike="noStrike" baseline="0" dirty="0"/>
              <a:t>The dataset spans from March 2024 to the Present time, capturing</a:t>
            </a:r>
          </a:p>
          <a:p>
            <a:pPr algn="l"/>
            <a:r>
              <a:rPr lang="en-US" dirty="0"/>
              <a:t>   </a:t>
            </a:r>
            <a:r>
              <a:rPr lang="en-US" b="0" i="0" u="none" strike="noStrike" baseline="0" dirty="0"/>
              <a:t> daily transaction data. And new information continues</a:t>
            </a:r>
            <a:r>
              <a:rPr lang="en-IN" b="0" i="0" u="none" strike="noStrike" baseline="0" dirty="0"/>
              <a:t> to be added</a:t>
            </a:r>
            <a:r>
              <a:rPr lang="en-IN" sz="1800" b="0" i="0" u="none" strike="noStrike" baseline="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82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B425A-BC9C-18EB-3EE1-41189D08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6E4B80-B08F-C56C-068B-750B240785CB}"/>
              </a:ext>
            </a:extLst>
          </p:cNvPr>
          <p:cNvSpPr txBox="1"/>
          <p:nvPr/>
        </p:nvSpPr>
        <p:spPr>
          <a:xfrm>
            <a:off x="489126" y="2860076"/>
            <a:ext cx="4918615" cy="1626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99D51-91A4-69F1-3F90-8FB883A6611F}"/>
              </a:ext>
            </a:extLst>
          </p:cNvPr>
          <p:cNvSpPr txBox="1"/>
          <p:nvPr/>
        </p:nvSpPr>
        <p:spPr>
          <a:xfrm>
            <a:off x="663774" y="2920589"/>
            <a:ext cx="44562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u="none" strike="noStrike" baseline="0" dirty="0"/>
              <a:t>Tasks:</a:t>
            </a:r>
          </a:p>
          <a:p>
            <a:pPr algn="l"/>
            <a:r>
              <a:rPr lang="en-US" sz="1800" b="0" i="0" u="none" strike="noStrike" baseline="0" dirty="0"/>
              <a:t>● Time Series Exploratory Data Analysis</a:t>
            </a:r>
          </a:p>
          <a:p>
            <a:pPr algn="l"/>
            <a:r>
              <a:rPr lang="en-US" sz="1800" b="0" i="0" u="none" strike="noStrike" baseline="0" dirty="0"/>
              <a:t>● Next day/week/month sales</a:t>
            </a:r>
          </a:p>
          <a:p>
            <a:pPr algn="l"/>
            <a:r>
              <a:rPr lang="en-IN" sz="1800" b="0" i="0" u="none" strike="noStrike" baseline="0" dirty="0"/>
              <a:t>● Specific customer purchases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F42D9-2796-7B27-9A2D-06855B0806C4}"/>
              </a:ext>
            </a:extLst>
          </p:cNvPr>
          <p:cNvSpPr txBox="1"/>
          <p:nvPr/>
        </p:nvSpPr>
        <p:spPr>
          <a:xfrm>
            <a:off x="489127" y="245528"/>
            <a:ext cx="7018276" cy="18688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5314B-29BF-EB94-67C1-65C89470FC18}"/>
              </a:ext>
            </a:extLst>
          </p:cNvPr>
          <p:cNvSpPr txBox="1"/>
          <p:nvPr/>
        </p:nvSpPr>
        <p:spPr>
          <a:xfrm>
            <a:off x="663774" y="368887"/>
            <a:ext cx="8638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Manipulation and ETL:</a:t>
            </a:r>
          </a:p>
          <a:p>
            <a:r>
              <a:rPr lang="en-IN" b="0" i="0" u="none" strike="noStrike" baseline="0" dirty="0"/>
              <a:t>●</a:t>
            </a:r>
            <a:r>
              <a:rPr lang="en-IN" sz="2400" b="0" i="0" u="none" strike="noStrike" baseline="0" dirty="0"/>
              <a:t> </a:t>
            </a:r>
            <a:r>
              <a:rPr lang="en-IN" b="0" i="0" u="none" strike="noStrike" baseline="0" dirty="0"/>
              <a:t>Converted text format to datetime format and currency format.</a:t>
            </a:r>
          </a:p>
          <a:p>
            <a:r>
              <a:rPr lang="en-IN" b="0" i="0" u="none" strike="noStrike" baseline="0" dirty="0"/>
              <a:t>●</a:t>
            </a:r>
            <a:r>
              <a:rPr lang="en-IN" dirty="0"/>
              <a:t> Cleaning data to remove duplicates, missing values, and outliers </a:t>
            </a:r>
          </a:p>
          <a:p>
            <a:r>
              <a:rPr lang="en-IN" b="0" i="0" u="none" strike="noStrike" baseline="0" dirty="0"/>
              <a:t>    for accurate analysis.    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A64FD-8E29-FB1F-F0BC-ADBDCD0C748B}"/>
              </a:ext>
            </a:extLst>
          </p:cNvPr>
          <p:cNvSpPr txBox="1"/>
          <p:nvPr/>
        </p:nvSpPr>
        <p:spPr>
          <a:xfrm>
            <a:off x="489127" y="4958909"/>
            <a:ext cx="2860563" cy="1096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CE530-0DEE-6ED3-66BB-77257D2FF3CC}"/>
              </a:ext>
            </a:extLst>
          </p:cNvPr>
          <p:cNvSpPr txBox="1"/>
          <p:nvPr/>
        </p:nvSpPr>
        <p:spPr>
          <a:xfrm>
            <a:off x="663774" y="5139650"/>
            <a:ext cx="4456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u="none" strike="noStrike" baseline="0" dirty="0"/>
              <a:t>Technologies used:</a:t>
            </a:r>
          </a:p>
          <a:p>
            <a:pPr algn="l"/>
            <a:r>
              <a:rPr lang="en-IN" b="0" i="0" u="none" strike="noStrike" baseline="0" dirty="0"/>
              <a:t>● </a:t>
            </a:r>
            <a:r>
              <a:rPr lang="en-IN" i="0" u="none" strike="noStrike" baseline="0" dirty="0"/>
              <a:t>MS Excel</a:t>
            </a:r>
          </a:p>
        </p:txBody>
      </p:sp>
    </p:spTree>
    <p:extLst>
      <p:ext uri="{BB962C8B-B14F-4D97-AF65-F5344CB8AC3E}">
        <p14:creationId xmlns:p14="http://schemas.microsoft.com/office/powerpoint/2010/main" val="47095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56D5C6-4FF8-C950-D1E5-5B5355D4D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ADA55-4004-F3FD-A6C3-7B9CAD4B682A}"/>
              </a:ext>
            </a:extLst>
          </p:cNvPr>
          <p:cNvSpPr txBox="1"/>
          <p:nvPr/>
        </p:nvSpPr>
        <p:spPr>
          <a:xfrm>
            <a:off x="91440" y="1300480"/>
            <a:ext cx="3271520" cy="4983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84CF43-0796-7DB7-68AF-57D863999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67870"/>
              </p:ext>
            </p:extLst>
          </p:nvPr>
        </p:nvGraphicFramePr>
        <p:xfrm>
          <a:off x="207677" y="1432560"/>
          <a:ext cx="3006719" cy="470372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414926">
                  <a:extLst>
                    <a:ext uri="{9D8B030D-6E8A-4147-A177-3AD203B41FA5}">
                      <a16:colId xmlns:a16="http://schemas.microsoft.com/office/drawing/2014/main" val="989555853"/>
                    </a:ext>
                  </a:extLst>
                </a:gridCol>
                <a:gridCol w="1591793">
                  <a:extLst>
                    <a:ext uri="{9D8B030D-6E8A-4147-A177-3AD203B41FA5}">
                      <a16:colId xmlns:a16="http://schemas.microsoft.com/office/drawing/2014/main" val="4004997339"/>
                    </a:ext>
                  </a:extLst>
                </a:gridCol>
              </a:tblGrid>
              <a:tr h="364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Row Labels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Count of Quantity Ordered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4953719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13.00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0559924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44.00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1421746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50.00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0300567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133.00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8239772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103.00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3348149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87.00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7552557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78.00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04764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76.00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2142324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65.00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0695570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77.00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1644411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77.00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9330057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75.00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1052454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96.00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8680013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54.00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7780563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70.00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3065756"/>
                  </a:ext>
                </a:extLst>
              </a:tr>
              <a:tr h="25424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35.00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2383516"/>
                  </a:ext>
                </a:extLst>
              </a:tr>
              <a:tr h="27089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u="none" strike="noStrike" dirty="0">
                          <a:effectLst/>
                        </a:rPr>
                        <a:t>1133.00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32643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7F10A3B-A869-87B5-135B-3CAF22A048DD}"/>
              </a:ext>
            </a:extLst>
          </p:cNvPr>
          <p:cNvSpPr txBox="1"/>
          <p:nvPr/>
        </p:nvSpPr>
        <p:spPr>
          <a:xfrm>
            <a:off x="3266780" y="132080"/>
            <a:ext cx="5012891" cy="89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0B1C8-4ABF-8A75-4888-3542AD98B3C8}"/>
              </a:ext>
            </a:extLst>
          </p:cNvPr>
          <p:cNvSpPr txBox="1"/>
          <p:nvPr/>
        </p:nvSpPr>
        <p:spPr>
          <a:xfrm>
            <a:off x="3214397" y="339931"/>
            <a:ext cx="50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solidFill>
                  <a:srgbClr val="1F1F1F"/>
                </a:solidFill>
                <a:effectLst/>
                <a:latin typeface="Google Sans"/>
              </a:rPr>
              <a:t>Quantity</a:t>
            </a:r>
            <a:r>
              <a:rPr lang="en-IN" sz="24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IN" sz="2400" b="1" dirty="0"/>
              <a:t>Ordered Based On Hours </a:t>
            </a:r>
            <a:endParaRPr lang="en-IN" sz="2400" b="1" i="0" u="none" strike="noStrike" baseline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00615-FF52-5BC6-7A0F-F1A09E90DB7E}"/>
              </a:ext>
            </a:extLst>
          </p:cNvPr>
          <p:cNvSpPr/>
          <p:nvPr/>
        </p:nvSpPr>
        <p:spPr>
          <a:xfrm>
            <a:off x="3720870" y="1697241"/>
            <a:ext cx="8017040" cy="3443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1ACC976-D1B9-4E1E-8128-CCDCB4ED3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68823"/>
              </p:ext>
            </p:extLst>
          </p:nvPr>
        </p:nvGraphicFramePr>
        <p:xfrm>
          <a:off x="3909256" y="1907182"/>
          <a:ext cx="7651373" cy="305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988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E00E0-5E72-42A4-A673-29E354F4E9DE}"/>
              </a:ext>
            </a:extLst>
          </p:cNvPr>
          <p:cNvSpPr txBox="1"/>
          <p:nvPr/>
        </p:nvSpPr>
        <p:spPr>
          <a:xfrm>
            <a:off x="441961" y="266144"/>
            <a:ext cx="2793577" cy="27561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F6038-BAB4-1833-2F7B-369AAD2FBED2}"/>
              </a:ext>
            </a:extLst>
          </p:cNvPr>
          <p:cNvSpPr txBox="1"/>
          <p:nvPr/>
        </p:nvSpPr>
        <p:spPr>
          <a:xfrm>
            <a:off x="230252" y="517051"/>
            <a:ext cx="307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0" dirty="0">
                <a:solidFill>
                  <a:srgbClr val="1F1F1F"/>
                </a:solidFill>
                <a:effectLst/>
                <a:latin typeface="Google Sans"/>
              </a:rPr>
              <a:t>Total Revenue By Days</a:t>
            </a:r>
            <a:endParaRPr lang="en-IN" sz="2000" b="1" i="0" u="none" strike="noStrike" baseline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F262C-1D86-B2B5-FD42-111092E1E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64817"/>
              </p:ext>
            </p:extLst>
          </p:nvPr>
        </p:nvGraphicFramePr>
        <p:xfrm>
          <a:off x="634687" y="993902"/>
          <a:ext cx="2396267" cy="186138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35074">
                  <a:extLst>
                    <a:ext uri="{9D8B030D-6E8A-4147-A177-3AD203B41FA5}">
                      <a16:colId xmlns:a16="http://schemas.microsoft.com/office/drawing/2014/main" val="2596430273"/>
                    </a:ext>
                  </a:extLst>
                </a:gridCol>
                <a:gridCol w="1261193">
                  <a:extLst>
                    <a:ext uri="{9D8B030D-6E8A-4147-A177-3AD203B41FA5}">
                      <a16:colId xmlns:a16="http://schemas.microsoft.com/office/drawing/2014/main" val="1290604386"/>
                    </a:ext>
                  </a:extLst>
                </a:gridCol>
              </a:tblGrid>
              <a:tr h="31643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Row Labels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Sum of Total Bill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849907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Monday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4,969.68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850432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Tuesday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6,092.48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0441389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Wednesday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$           5,327.20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215153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Thursday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5,466.74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2910127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Friday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5,386.32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6549337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Saturday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5,216.26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0898791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Sunday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5,050.20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6924798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$         37,508.88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19026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5D61C47-7559-0709-3C42-CC2E7230C631}"/>
              </a:ext>
            </a:extLst>
          </p:cNvPr>
          <p:cNvSpPr/>
          <p:nvPr/>
        </p:nvSpPr>
        <p:spPr>
          <a:xfrm>
            <a:off x="3403599" y="266144"/>
            <a:ext cx="8226865" cy="2731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8F2B30-B9E4-4EC1-8A31-FC88209528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952295"/>
              </p:ext>
            </p:extLst>
          </p:nvPr>
        </p:nvGraphicFramePr>
        <p:xfrm>
          <a:off x="3571658" y="551427"/>
          <a:ext cx="7890745" cy="219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C9045DE-3357-4CBA-5671-0858F0B6188C}"/>
              </a:ext>
            </a:extLst>
          </p:cNvPr>
          <p:cNvSpPr/>
          <p:nvPr/>
        </p:nvSpPr>
        <p:spPr>
          <a:xfrm>
            <a:off x="3403600" y="3759058"/>
            <a:ext cx="8226864" cy="27561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D3B015F-6792-4986-A21A-5C9BE5A95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611987"/>
              </p:ext>
            </p:extLst>
          </p:nvPr>
        </p:nvGraphicFramePr>
        <p:xfrm>
          <a:off x="3571658" y="3964527"/>
          <a:ext cx="7890745" cy="240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728A9D3-2B82-F5A9-3334-2EF839BBEFFB}"/>
              </a:ext>
            </a:extLst>
          </p:cNvPr>
          <p:cNvSpPr txBox="1"/>
          <p:nvPr/>
        </p:nvSpPr>
        <p:spPr>
          <a:xfrm>
            <a:off x="441961" y="3759057"/>
            <a:ext cx="2793578" cy="27561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30E0E6-46AC-8FCD-B2A5-2F0D2146C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52582"/>
              </p:ext>
            </p:extLst>
          </p:nvPr>
        </p:nvGraphicFramePr>
        <p:xfrm>
          <a:off x="561536" y="5169159"/>
          <a:ext cx="2530246" cy="120463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98538">
                  <a:extLst>
                    <a:ext uri="{9D8B030D-6E8A-4147-A177-3AD203B41FA5}">
                      <a16:colId xmlns:a16="http://schemas.microsoft.com/office/drawing/2014/main" val="3160819556"/>
                    </a:ext>
                  </a:extLst>
                </a:gridCol>
                <a:gridCol w="1331708">
                  <a:extLst>
                    <a:ext uri="{9D8B030D-6E8A-4147-A177-3AD203B41FA5}">
                      <a16:colId xmlns:a16="http://schemas.microsoft.com/office/drawing/2014/main" val="2083836370"/>
                    </a:ext>
                  </a:extLst>
                </a:gridCol>
              </a:tblGrid>
              <a:tr h="43366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Row Labels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Percentage of money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0998147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card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91.51%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7687470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cash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8.49%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646701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A03B4A-9720-78A6-A276-24E4C2BBBF23}"/>
              </a:ext>
            </a:extLst>
          </p:cNvPr>
          <p:cNvSpPr txBox="1"/>
          <p:nvPr/>
        </p:nvSpPr>
        <p:spPr>
          <a:xfrm>
            <a:off x="223050" y="3835671"/>
            <a:ext cx="3073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Percentage Distribution based on</a:t>
            </a:r>
          </a:p>
          <a:p>
            <a:pPr algn="ctr" rtl="0"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Card Vs Cash</a:t>
            </a:r>
          </a:p>
          <a:p>
            <a:pPr algn="ctr"/>
            <a:endParaRPr lang="en-IN" sz="2000" b="1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4137755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E7C6D0-8886-183D-71C8-F6B63CD43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846FF-2CB9-9313-CEFD-3F2DB5237A79}"/>
              </a:ext>
            </a:extLst>
          </p:cNvPr>
          <p:cNvSpPr txBox="1"/>
          <p:nvPr/>
        </p:nvSpPr>
        <p:spPr>
          <a:xfrm>
            <a:off x="3266780" y="132080"/>
            <a:ext cx="5012891" cy="89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AA813-E614-EB01-514F-9D6FFEB1263A}"/>
              </a:ext>
            </a:extLst>
          </p:cNvPr>
          <p:cNvSpPr txBox="1"/>
          <p:nvPr/>
        </p:nvSpPr>
        <p:spPr>
          <a:xfrm>
            <a:off x="3214397" y="339932"/>
            <a:ext cx="5012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Total Revenue By Months</a:t>
            </a:r>
          </a:p>
          <a:p>
            <a:pPr algn="ctr"/>
            <a:endParaRPr lang="en-IN" sz="2400" b="1" i="0" u="none" strike="noStrike" baseline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C18E0-1B41-8B6E-DA17-F726066CF91B}"/>
              </a:ext>
            </a:extLst>
          </p:cNvPr>
          <p:cNvSpPr txBox="1"/>
          <p:nvPr/>
        </p:nvSpPr>
        <p:spPr>
          <a:xfrm>
            <a:off x="553652" y="1958499"/>
            <a:ext cx="3256348" cy="3741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FB0EBA-BA96-AFC1-CBE5-79682E0DF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30401"/>
              </p:ext>
            </p:extLst>
          </p:nvPr>
        </p:nvGraphicFramePr>
        <p:xfrm>
          <a:off x="945112" y="2272632"/>
          <a:ext cx="2519448" cy="307153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85623">
                  <a:extLst>
                    <a:ext uri="{9D8B030D-6E8A-4147-A177-3AD203B41FA5}">
                      <a16:colId xmlns:a16="http://schemas.microsoft.com/office/drawing/2014/main" val="244140315"/>
                    </a:ext>
                  </a:extLst>
                </a:gridCol>
                <a:gridCol w="1333825">
                  <a:extLst>
                    <a:ext uri="{9D8B030D-6E8A-4147-A177-3AD203B41FA5}">
                      <a16:colId xmlns:a16="http://schemas.microsoft.com/office/drawing/2014/main" val="1057740699"/>
                    </a:ext>
                  </a:extLst>
                </a:gridCol>
              </a:tblGrid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Row Labels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Sum of Total Bill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5346825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March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 7,050.20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3329237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April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 6,720.56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328112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May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 9,063.42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2235642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 7,758.76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2871455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July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 6,915.94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6908369"/>
                  </a:ext>
                </a:extLst>
              </a:tr>
              <a:tr h="43879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$         37,508.88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895771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8834298-C6B3-B26A-625E-B816BE4E8F80}"/>
              </a:ext>
            </a:extLst>
          </p:cNvPr>
          <p:cNvSpPr/>
          <p:nvPr/>
        </p:nvSpPr>
        <p:spPr>
          <a:xfrm>
            <a:off x="4201460" y="1958499"/>
            <a:ext cx="7909260" cy="3741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CBAD524-CBF2-430F-889E-D0BAB929A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930964"/>
              </p:ext>
            </p:extLst>
          </p:nvPr>
        </p:nvGraphicFramePr>
        <p:xfrm>
          <a:off x="4535364" y="2272632"/>
          <a:ext cx="7321356" cy="307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8977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425453-7048-9E4E-3350-3B392FC2F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EC2BDF-73DB-59CB-BA39-07E11F690130}"/>
              </a:ext>
            </a:extLst>
          </p:cNvPr>
          <p:cNvSpPr txBox="1"/>
          <p:nvPr/>
        </p:nvSpPr>
        <p:spPr>
          <a:xfrm>
            <a:off x="3266780" y="132080"/>
            <a:ext cx="5012891" cy="8933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FBB53-185C-1339-12DB-9A7A17FDA09E}"/>
              </a:ext>
            </a:extLst>
          </p:cNvPr>
          <p:cNvSpPr txBox="1"/>
          <p:nvPr/>
        </p:nvSpPr>
        <p:spPr>
          <a:xfrm>
            <a:off x="2990876" y="344582"/>
            <a:ext cx="5502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Transaction By</a:t>
            </a:r>
            <a:r>
              <a:rPr lang="en-US" sz="2400" b="1" baseline="0" dirty="0">
                <a:solidFill>
                  <a:sysClr val="windowText" lastClr="000000"/>
                </a:solidFill>
              </a:rPr>
              <a:t> Product Category</a:t>
            </a:r>
            <a:endParaRPr lang="en-US" sz="2400" b="1" dirty="0">
              <a:solidFill>
                <a:sysClr val="windowText" lastClr="000000"/>
              </a:solidFill>
            </a:endParaRPr>
          </a:p>
          <a:p>
            <a:pPr algn="ctr"/>
            <a:endParaRPr lang="en-IN" sz="2400" b="1" i="0" u="none" strike="noStrike" baseline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AD486-1010-E8AC-3541-17EFEB39209C}"/>
              </a:ext>
            </a:extLst>
          </p:cNvPr>
          <p:cNvSpPr txBox="1"/>
          <p:nvPr/>
        </p:nvSpPr>
        <p:spPr>
          <a:xfrm>
            <a:off x="599440" y="1727200"/>
            <a:ext cx="2667340" cy="3830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B0FF33-B77A-510C-591E-E059443E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210093"/>
              </p:ext>
            </p:extLst>
          </p:nvPr>
        </p:nvGraphicFramePr>
        <p:xfrm>
          <a:off x="849919" y="2110182"/>
          <a:ext cx="2259041" cy="324414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070072">
                  <a:extLst>
                    <a:ext uri="{9D8B030D-6E8A-4147-A177-3AD203B41FA5}">
                      <a16:colId xmlns:a16="http://schemas.microsoft.com/office/drawing/2014/main" val="2483064021"/>
                    </a:ext>
                  </a:extLst>
                </a:gridCol>
                <a:gridCol w="1188969">
                  <a:extLst>
                    <a:ext uri="{9D8B030D-6E8A-4147-A177-3AD203B41FA5}">
                      <a16:colId xmlns:a16="http://schemas.microsoft.com/office/drawing/2014/main" val="2381943875"/>
                    </a:ext>
                  </a:extLst>
                </a:gridCol>
              </a:tblGrid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Row Labels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Sum of Total Bill 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9069998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Americano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4,644.54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4953704"/>
                  </a:ext>
                </a:extLst>
              </a:tr>
              <a:tr h="559334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Americano with Milk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8,601.94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9829364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Cappuccino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7,333.14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3829512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Cocoa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1,295.94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3534228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Cortado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2,745.08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8134500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Espresso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$           1,100.62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4496289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Hot Chocolate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2,778.48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2639938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Latte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$           9,009.14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0207757"/>
                  </a:ext>
                </a:extLst>
              </a:tr>
              <a:tr h="2983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 $         37,508.88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458523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B3E370-432E-BF8A-3B7C-569B9AA91014}"/>
              </a:ext>
            </a:extLst>
          </p:cNvPr>
          <p:cNvSpPr/>
          <p:nvPr/>
        </p:nvSpPr>
        <p:spPr>
          <a:xfrm>
            <a:off x="3517259" y="1727201"/>
            <a:ext cx="8552821" cy="3830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01381EE-5F5C-4FD0-A7F1-90B61F330A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719519"/>
              </p:ext>
            </p:extLst>
          </p:nvPr>
        </p:nvGraphicFramePr>
        <p:xfrm>
          <a:off x="3677920" y="2110182"/>
          <a:ext cx="8178799" cy="3244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6061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C0571-E18C-3ECC-C388-9F4EA369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513</Words>
  <Application>Microsoft Office PowerPoint</Application>
  <PresentationFormat>Widescreen</PresentationFormat>
  <Paragraphs>176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</dc:creator>
  <cp:lastModifiedBy>ACER</cp:lastModifiedBy>
  <cp:revision>16</cp:revision>
  <dcterms:created xsi:type="dcterms:W3CDTF">2024-12-05T13:54:39Z</dcterms:created>
  <dcterms:modified xsi:type="dcterms:W3CDTF">2024-12-14T12:23:54Z</dcterms:modified>
</cp:coreProperties>
</file>